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-91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EE06AC-E478-E316-A1D9-A658CA2D8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55F2DA1-68EB-1048-6D8E-65BAEEF6C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94EA71E-935F-144B-FE45-EB6294CD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1EF131-028F-0DF5-C95E-06E843CC1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E33747-19F6-3D90-568E-017DBCD6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6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7320FC-0E74-D31C-3A9A-D7037462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EE88D65-7B16-88D6-4D6E-7F918B506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9B2A38-B619-A5BF-08BB-3D40B039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A9BC27-79F2-4952-9F77-F81CFB20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C1F9AD-A2C7-9C6F-1AA0-DFFF3E26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9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C1909CE-2055-489F-1725-B53CE0411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44079D-700C-EBE7-D0B6-0DAFF0AC1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9E7F11-328F-0277-936D-E0E4F2BC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50B25C-602A-F206-7BAC-7716AB5D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2B6C8F-110D-BC30-53C5-F2FD359B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32B427-030D-924A-3577-E77F0094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37E392-3BC4-051F-8E43-1746A585D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E64B77-8B09-90B2-E42A-CB9881117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F4F566-BF0B-AD5A-EDC3-B0F49429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CA3376-EEAC-FBFC-398B-F5E7746D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2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7F47A0-8FD8-C356-4FF0-24403538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441AE05-992B-6EC0-DDB3-A499E9822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A37978-5C55-CCF1-F0A5-A4CE9DCA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500248-93DD-8344-31B4-64451AAE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4379D9-A0B4-520C-E2E2-66E81C3D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9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31B40D-39D4-702A-5E0A-E5AC8892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018B8B9-4A34-3F40-3443-B954EC5A5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6513DD-EEA4-B248-4DE7-3B95C04EB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B8E820-E7FD-28E9-68C2-12936DE9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BFBACB-B910-8A79-8BC8-35C465BB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8F162E-EB12-4745-2447-A9DFE1FE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26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67F35D-F85D-0B4E-85E1-874CA798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4EBB8C-9EC7-E917-AE06-7450FFE0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D22A84C-2DA6-09BB-85DE-844108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7E13680-9CBE-C562-67BE-977D6781F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40A4510-821A-0F5B-7FA9-BAC391503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BB401EC-39A3-9B56-C576-F58778C1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B161980-7EB4-F1C9-60EA-CBD32A76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FDF22E6-44B0-7A8B-9474-3D829C69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8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DDCAC5-532C-1AD7-3C87-8E5F5378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9F6C5F5-A0BA-EF40-D75A-83C2D1F0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53ADB9B-6F75-CFEF-2905-91027B3D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653729B-00BE-3F10-DADC-DB2EE0D9D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5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C747EAF-8B77-BA53-FC31-CDACDCA8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B8552FC-6B1D-EC2F-78D6-92052F295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95FB959-D8F9-FB71-16C3-1917F92E0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7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EE3CDB-18BB-668C-4DB5-D0869468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5D2AC5-54D9-72F3-F81C-374ACC8A6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ECC151-3C87-0EAC-1430-925189987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01CAA1-CD34-0068-9F95-17FE26F9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65B646-4EAE-5C30-E615-B8889BE3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9220B99-C789-C315-D14B-495E9CDD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03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883A69-8803-F0C3-4296-47EBB10F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3E647D-CC28-8CC7-69F9-1852EDB00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B3AB56-AB84-EE1C-7A18-23AACF8BC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8A0E1C-D7A4-390E-6FB5-592B9AD4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98F7F66-DB08-BA50-2BAB-228DEEE7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6C8FEF-F26C-66D6-F78C-4704D054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2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748D25-E336-52C3-41CA-89B2F76E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28597D-DA3D-6098-63B6-AB44A450F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79649D-11BA-8E96-9E88-8108F7BB2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2E5C-C133-45FE-9059-FCB8DA0B04A5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FD22DD-8FDC-EF19-DF3E-EFA07FDFE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496748-90B6-2593-0C8E-3F611662F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3378-3BAC-4300-8E84-F2546C315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пейзаж, небо, на открытом воздухе, прир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D0C5766-DB9C-DDA2-4505-BC1FA87F4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" b="646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99AF46-45DE-07CD-F02F-1DFBED0E2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22582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+mn-lt"/>
              </a:rPr>
              <a:t>ЧУДО БОЖЬЕГО ТВОРЕНИЯ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1D543BD-F546-AC61-7D09-56F7FFA7A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rgbClr val="FFC000"/>
                </a:solidFill>
              </a:rPr>
              <a:t>ЛЕСНОЙ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167650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растение, на открытом воздухе, лесистая местность, лес&#10;&#10;Автоматически созданное описание">
            <a:extLst>
              <a:ext uri="{FF2B5EF4-FFF2-40B4-BE49-F238E27FC236}">
                <a16:creationId xmlns="" xmlns:a16="http://schemas.microsoft.com/office/drawing/2014/main" id="{68CE8373-97EB-95C4-7D34-F586DF92F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140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C7EB1-49C6-104D-F3E0-E6A1E9D0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917" y="2953138"/>
            <a:ext cx="4579883" cy="369202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Целые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леса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могут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быть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объединены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подземной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сетью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позволяющей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отдельным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деревьям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обмениваться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пищевыми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ресурсами</a:t>
            </a:r>
            <a:r>
              <a:rPr lang="en-US" sz="4000" b="1" dirty="0">
                <a:solidFill>
                  <a:schemeClr val="bg1"/>
                </a:solidFill>
              </a:rPr>
              <a:t>, и </a:t>
            </a:r>
            <a:r>
              <a:rPr lang="en-US" sz="4000" b="1" dirty="0" err="1">
                <a:solidFill>
                  <a:schemeClr val="bg1"/>
                </a:solidFill>
              </a:rPr>
              <a:t>даже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передавать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информацию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142BE4-8DB9-5647-07F5-D32F0240B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" y="2472158"/>
            <a:ext cx="5249918" cy="389250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/>
              <a:t>Ученые</a:t>
            </a:r>
            <a:r>
              <a:rPr lang="en-US" sz="3600" b="1" dirty="0"/>
              <a:t> </a:t>
            </a:r>
            <a:r>
              <a:rPr lang="en-US" sz="3600" b="1" dirty="0" err="1"/>
              <a:t>открывают</a:t>
            </a:r>
            <a:r>
              <a:rPr lang="en-US" sz="3600" b="1" dirty="0"/>
              <a:t> </a:t>
            </a:r>
            <a:r>
              <a:rPr lang="en-US" sz="3600" b="1" dirty="0" err="1"/>
              <a:t>огромные</a:t>
            </a:r>
            <a:r>
              <a:rPr lang="en-US" sz="3600" b="1" dirty="0"/>
              <a:t> </a:t>
            </a:r>
            <a:r>
              <a:rPr lang="en-US" sz="3600" b="1" dirty="0" err="1"/>
              <a:t>экосистемы</a:t>
            </a:r>
            <a:r>
              <a:rPr lang="en-US" sz="3600" b="1" dirty="0"/>
              <a:t> </a:t>
            </a:r>
            <a:r>
              <a:rPr lang="en-US" sz="3600" b="1" dirty="0" err="1"/>
              <a:t>растительности</a:t>
            </a:r>
            <a:r>
              <a:rPr lang="en-US" sz="3600" b="1" dirty="0"/>
              <a:t> и </a:t>
            </a:r>
            <a:r>
              <a:rPr lang="en-US" sz="3600" b="1" dirty="0" err="1"/>
              <a:t>грибов</a:t>
            </a:r>
            <a:r>
              <a:rPr lang="en-US" sz="3600" b="1" dirty="0"/>
              <a:t>, </a:t>
            </a:r>
            <a:r>
              <a:rPr lang="en-US" sz="3600" b="1" dirty="0" err="1"/>
              <a:t>которые</a:t>
            </a:r>
            <a:r>
              <a:rPr lang="en-US" sz="3600" b="1" dirty="0"/>
              <a:t> </a:t>
            </a:r>
            <a:r>
              <a:rPr lang="en-US" sz="3600" b="1" dirty="0" err="1"/>
              <a:t>являются</a:t>
            </a:r>
            <a:r>
              <a:rPr lang="en-US" sz="3600" b="1" dirty="0"/>
              <a:t> </a:t>
            </a:r>
            <a:r>
              <a:rPr lang="en-US" sz="3600" b="1" dirty="0" err="1"/>
              <a:t>частью</a:t>
            </a:r>
            <a:r>
              <a:rPr lang="en-US" sz="3600" b="1" dirty="0"/>
              <a:t> </a:t>
            </a:r>
            <a:r>
              <a:rPr lang="en-US" sz="3600" b="1" dirty="0" err="1"/>
              <a:t>глобальной</a:t>
            </a:r>
            <a:r>
              <a:rPr lang="en-US" sz="3600" b="1" dirty="0"/>
              <a:t> </a:t>
            </a:r>
            <a:r>
              <a:rPr lang="en-US" sz="3600" b="1" dirty="0" err="1"/>
              <a:t>сети</a:t>
            </a:r>
            <a:r>
              <a:rPr lang="en-US" sz="3600" b="1" dirty="0"/>
              <a:t> </a:t>
            </a:r>
            <a:r>
              <a:rPr lang="en-US" sz="3600" b="1" dirty="0" err="1"/>
              <a:t>корней</a:t>
            </a:r>
            <a:r>
              <a:rPr lang="en-US" sz="3600" b="1" dirty="0"/>
              <a:t> и </a:t>
            </a:r>
            <a:r>
              <a:rPr lang="en-US" sz="3600" b="1" dirty="0" err="1"/>
              <a:t>волокон</a:t>
            </a:r>
            <a:r>
              <a:rPr lang="en-US" sz="3600" b="1" dirty="0"/>
              <a:t> </a:t>
            </a:r>
            <a:r>
              <a:rPr lang="en-US" sz="3600" b="1" dirty="0" err="1"/>
              <a:t>грибниц</a:t>
            </a:r>
            <a:r>
              <a:rPr lang="en-US" sz="3600" b="1" dirty="0"/>
              <a:t>, </a:t>
            </a:r>
            <a:r>
              <a:rPr lang="en-US" sz="3600" b="1" dirty="0" err="1"/>
              <a:t>которые</a:t>
            </a:r>
            <a:r>
              <a:rPr lang="en-US" sz="3600" b="1" dirty="0"/>
              <a:t>, </a:t>
            </a:r>
            <a:r>
              <a:rPr lang="ru-RU" sz="3600" b="1" dirty="0" smtClean="0"/>
              <a:t>если их уложить </a:t>
            </a:r>
            <a:r>
              <a:rPr lang="en-US" sz="3600" b="1" dirty="0" smtClean="0"/>
              <a:t> </a:t>
            </a:r>
            <a:r>
              <a:rPr lang="en-US" sz="3600" b="1" dirty="0" err="1"/>
              <a:t>друг</a:t>
            </a:r>
            <a:r>
              <a:rPr lang="en-US" sz="3600" b="1" dirty="0"/>
              <a:t> </a:t>
            </a:r>
            <a:r>
              <a:rPr lang="en-US" sz="3600" b="1" dirty="0" err="1"/>
              <a:t>за</a:t>
            </a:r>
            <a:r>
              <a:rPr lang="en-US" sz="3600" b="1" dirty="0"/>
              <a:t> </a:t>
            </a:r>
            <a:r>
              <a:rPr lang="en-US" sz="3600" b="1" dirty="0" err="1"/>
              <a:t>другом</a:t>
            </a:r>
            <a:r>
              <a:rPr lang="en-US" sz="3600" b="1" dirty="0"/>
              <a:t>, </a:t>
            </a:r>
            <a:r>
              <a:rPr lang="en-US" sz="3600" b="1" dirty="0" err="1" smtClean="0"/>
              <a:t>охват</a:t>
            </a:r>
            <a:r>
              <a:rPr lang="ru-RU" sz="3600" b="1" dirty="0" err="1" smtClean="0"/>
              <a:t>ят</a:t>
            </a:r>
            <a:r>
              <a:rPr lang="en-US" sz="3600" b="1" dirty="0" smtClean="0"/>
              <a:t> </a:t>
            </a:r>
            <a:r>
              <a:rPr lang="en-US" sz="3600" b="1" dirty="0" err="1"/>
              <a:t>почти</a:t>
            </a:r>
            <a:r>
              <a:rPr lang="en-US" sz="3600" b="1" dirty="0"/>
              <a:t> </a:t>
            </a:r>
            <a:r>
              <a:rPr lang="en-US" sz="3600" b="1" dirty="0" err="1"/>
              <a:t>половину</a:t>
            </a:r>
            <a:r>
              <a:rPr lang="en-US" sz="3600" b="1" dirty="0"/>
              <a:t> </a:t>
            </a:r>
            <a:r>
              <a:rPr lang="ru-RU" sz="3600" b="1" dirty="0"/>
              <a:t>диаметра</a:t>
            </a:r>
            <a:r>
              <a:rPr lang="en-US" sz="3600" b="1" dirty="0"/>
              <a:t> </a:t>
            </a:r>
            <a:r>
              <a:rPr lang="en-US" sz="3600" b="1" dirty="0" err="1"/>
              <a:t>галактики</a:t>
            </a:r>
            <a:r>
              <a:rPr lang="en-US" sz="3600" b="1" dirty="0"/>
              <a:t> </a:t>
            </a:r>
            <a:r>
              <a:rPr lang="en-US" sz="3600" b="1" dirty="0" err="1"/>
              <a:t>Млечный</a:t>
            </a:r>
            <a:r>
              <a:rPr lang="en-US" sz="3600" b="1" dirty="0"/>
              <a:t> </a:t>
            </a:r>
            <a:r>
              <a:rPr lang="en-US" sz="3600" b="1" dirty="0" err="1"/>
              <a:t>Путь</a:t>
            </a:r>
            <a:r>
              <a:rPr lang="ru-RU" sz="3600" b="1" dirty="0"/>
              <a:t>, что составляет  475000 триллионов километров</a:t>
            </a:r>
            <a:endParaRPr lang="en-US" sz="36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Вселенная, Космическое пространство, пространство, астроном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44043CFA-E8AC-106B-75B3-0CA71B9AE6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1" r="273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2208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90E75F-7142-74C1-4B97-028F790F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4" y="2558743"/>
            <a:ext cx="5108028" cy="356616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/>
              <a:t>Это</a:t>
            </a:r>
            <a:r>
              <a:rPr lang="en-US" sz="4000" b="1" dirty="0"/>
              <a:t> </a:t>
            </a:r>
            <a:r>
              <a:rPr lang="en-US" sz="4000" b="1" dirty="0" err="1"/>
              <a:t>великолепное</a:t>
            </a:r>
            <a:r>
              <a:rPr lang="en-US" sz="4000" b="1" dirty="0"/>
              <a:t> </a:t>
            </a:r>
            <a:r>
              <a:rPr lang="en-US" sz="4000" b="1" dirty="0" err="1"/>
              <a:t>творение</a:t>
            </a:r>
            <a:r>
              <a:rPr lang="en-US" sz="4000" b="1" dirty="0"/>
              <a:t>, </a:t>
            </a:r>
            <a:r>
              <a:rPr lang="en-US" sz="4000" b="1" dirty="0" err="1"/>
              <a:t>которое</a:t>
            </a:r>
            <a:r>
              <a:rPr lang="en-US" sz="4000" b="1" dirty="0"/>
              <a:t> </a:t>
            </a:r>
            <a:r>
              <a:rPr lang="en-US" sz="4000" b="1" dirty="0" err="1"/>
              <a:t>ясно</a:t>
            </a:r>
            <a:r>
              <a:rPr lang="en-US" sz="4000" b="1" dirty="0"/>
              <a:t> </a:t>
            </a:r>
            <a:r>
              <a:rPr lang="en-US" sz="4000" b="1" dirty="0" err="1"/>
              <a:t>говорит</a:t>
            </a:r>
            <a:r>
              <a:rPr lang="en-US" sz="4000" b="1" dirty="0"/>
              <a:t> о </a:t>
            </a:r>
            <a:r>
              <a:rPr lang="en-US" sz="4000" b="1" dirty="0" err="1"/>
              <a:t>замысле</a:t>
            </a:r>
            <a:r>
              <a:rPr lang="en-US" sz="4000" b="1" dirty="0"/>
              <a:t>, </a:t>
            </a:r>
            <a:r>
              <a:rPr lang="en-US" sz="4000" b="1" dirty="0" err="1"/>
              <a:t>цели</a:t>
            </a:r>
            <a:r>
              <a:rPr lang="en-US" sz="4000" b="1" dirty="0"/>
              <a:t> и </a:t>
            </a:r>
            <a:r>
              <a:rPr lang="en-US" sz="4000" b="1" dirty="0" err="1"/>
              <a:t>разуме</a:t>
            </a:r>
            <a:r>
              <a:rPr lang="en-US" sz="4000" b="1" dirty="0"/>
              <a:t>, </a:t>
            </a:r>
            <a:r>
              <a:rPr lang="en-US" sz="4000" b="1" dirty="0" err="1"/>
              <a:t>создавшем</a:t>
            </a:r>
            <a:r>
              <a:rPr lang="en-US" sz="4000" b="1" dirty="0"/>
              <a:t> </a:t>
            </a:r>
            <a:r>
              <a:rPr lang="en-US" sz="4000" b="1" dirty="0" err="1"/>
              <a:t>Землю</a:t>
            </a:r>
            <a:r>
              <a:rPr lang="en-US" sz="4000" b="1" dirty="0"/>
              <a:t> </a:t>
            </a:r>
            <a:r>
              <a:rPr lang="en-US" sz="4000" b="1" dirty="0" err="1"/>
              <a:t>как</a:t>
            </a:r>
            <a:r>
              <a:rPr lang="en-US" sz="4000" b="1" dirty="0"/>
              <a:t> </a:t>
            </a:r>
            <a:r>
              <a:rPr lang="en-US" sz="4000" b="1" dirty="0" err="1"/>
              <a:t>планету</a:t>
            </a:r>
            <a:r>
              <a:rPr lang="en-US" sz="4000" b="1" dirty="0"/>
              <a:t>, </a:t>
            </a:r>
            <a:r>
              <a:rPr lang="en-US" sz="4000" b="1" dirty="0" err="1"/>
              <a:t>предназначенную</a:t>
            </a:r>
            <a:r>
              <a:rPr lang="en-US" sz="4000" b="1" dirty="0"/>
              <a:t> </a:t>
            </a:r>
            <a:r>
              <a:rPr lang="en-US" sz="4000" b="1" dirty="0" err="1"/>
              <a:t>для</a:t>
            </a:r>
            <a:r>
              <a:rPr lang="en-US" sz="4000" b="1" dirty="0"/>
              <a:t> </a:t>
            </a:r>
            <a:r>
              <a:rPr lang="en-US" sz="4000" b="1" dirty="0" err="1"/>
              <a:t>жизни</a:t>
            </a:r>
            <a:r>
              <a:rPr lang="en-US" sz="4000" b="1" dirty="0"/>
              <a:t>, </a:t>
            </a:r>
            <a:r>
              <a:rPr lang="ru-RU" sz="4000" b="1" dirty="0" smtClean="0"/>
              <a:t>и </a:t>
            </a:r>
            <a:r>
              <a:rPr lang="en-US" sz="4000" b="1" dirty="0" err="1" smtClean="0"/>
              <a:t>возможно</a:t>
            </a:r>
            <a:r>
              <a:rPr lang="ru-RU" sz="4000" b="1" dirty="0" smtClean="0"/>
              <a:t> - </a:t>
            </a:r>
            <a:r>
              <a:rPr lang="en-US" sz="4000" b="1" dirty="0" err="1" smtClean="0"/>
              <a:t>уникальную</a:t>
            </a:r>
            <a:r>
              <a:rPr lang="en-US" sz="4000" b="1" dirty="0" smtClean="0"/>
              <a:t> </a:t>
            </a:r>
            <a:r>
              <a:rPr lang="en-US" sz="4000" b="1" dirty="0" err="1"/>
              <a:t>во</a:t>
            </a:r>
            <a:r>
              <a:rPr lang="en-US" sz="4000" b="1" dirty="0"/>
              <a:t> </a:t>
            </a:r>
            <a:r>
              <a:rPr lang="en-US" sz="4000" b="1" dirty="0" err="1"/>
              <a:t>Вселенной</a:t>
            </a:r>
            <a:endParaRPr lang="en-US" sz="4000" b="1" dirty="0"/>
          </a:p>
        </p:txBody>
      </p:sp>
      <p:sp>
        <p:nvSpPr>
          <p:cNvPr id="12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планета, Земля, Космическое пространство, Астрономический объек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F52F6C4-893B-F2F4-68C3-841C975B1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r="461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19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=""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89536022-6CE0-E8D4-61F0-E7378486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309" y="389376"/>
            <a:ext cx="4164867" cy="5641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00B0F0"/>
                </a:solidFill>
              </a:rPr>
              <a:t>С момента своего появления в 1991 году глобальная сеть Интернет помогла связать население Земли, как никакое другое изобретение в истории</a:t>
            </a:r>
            <a:r>
              <a:rPr lang="ru-RU" sz="2200" dirty="0">
                <a:solidFill>
                  <a:srgbClr val="00B0F0"/>
                </a:solidFill>
              </a:rPr>
              <a:t>.</a:t>
            </a:r>
            <a:endParaRPr lang="en-US" sz="2200" dirty="0">
              <a:solidFill>
                <a:srgbClr val="00B0F0"/>
              </a:solidFill>
            </a:endParaRPr>
          </a:p>
        </p:txBody>
      </p:sp>
      <p:pic>
        <p:nvPicPr>
          <p:cNvPr id="5" name="Объект 4" descr="Изображение выглядит как фейерверк, св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4E9162B-1118-0014-105B-F8FE01AC7C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119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278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на открытом воздухе, трава, растение, Туристическое снаря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183E118-DE4D-1266-AF7B-C9CBC9531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9091" r="21571"/>
          <a:stretch/>
        </p:blipFill>
        <p:spPr>
          <a:xfrm>
            <a:off x="2806262" y="-567415"/>
            <a:ext cx="9385738" cy="74254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DE658B-864B-B941-816F-D5B3181F4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95" y="2493786"/>
            <a:ext cx="4023360" cy="42532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Однако </a:t>
            </a:r>
            <a:r>
              <a:rPr lang="ru-RU" sz="4000" b="1" dirty="0">
                <a:solidFill>
                  <a:srgbClr val="00B050"/>
                </a:solidFill>
              </a:rPr>
              <a:t>в</a:t>
            </a:r>
            <a:r>
              <a:rPr lang="en-US" sz="4000" b="1" dirty="0" err="1" smtClean="0">
                <a:solidFill>
                  <a:srgbClr val="00B050"/>
                </a:solidFill>
              </a:rPr>
              <a:t>семирная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паутина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меркнет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по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сравнению</a:t>
            </a:r>
            <a:r>
              <a:rPr lang="en-US" sz="4000" b="1" dirty="0">
                <a:solidFill>
                  <a:srgbClr val="00B050"/>
                </a:solidFill>
              </a:rPr>
              <a:t> с </a:t>
            </a:r>
            <a:r>
              <a:rPr lang="en-US" sz="4000" b="1" dirty="0" err="1">
                <a:solidFill>
                  <a:srgbClr val="00B050"/>
                </a:solidFill>
              </a:rPr>
              <a:t>другой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глобал</a:t>
            </a:r>
            <a:r>
              <a:rPr lang="ru-RU" sz="4000" b="1" dirty="0">
                <a:solidFill>
                  <a:srgbClr val="00B050"/>
                </a:solidFill>
              </a:rPr>
              <a:t>ь</a:t>
            </a:r>
            <a:r>
              <a:rPr lang="en-US" sz="4000" b="1" dirty="0" err="1">
                <a:solidFill>
                  <a:srgbClr val="00B050"/>
                </a:solidFill>
              </a:rPr>
              <a:t>ной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сетью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которая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намного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старше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больше</a:t>
            </a:r>
            <a:r>
              <a:rPr lang="en-US" sz="4000" b="1" dirty="0">
                <a:solidFill>
                  <a:srgbClr val="00B050"/>
                </a:solidFill>
              </a:rPr>
              <a:t> и </a:t>
            </a:r>
            <a:r>
              <a:rPr lang="en-US" sz="4000" b="1" dirty="0" err="1" smtClean="0">
                <a:solidFill>
                  <a:srgbClr val="00B050"/>
                </a:solidFill>
              </a:rPr>
              <a:t>важнее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>
                <a:solidFill>
                  <a:srgbClr val="00B050"/>
                </a:solidFill>
              </a:rPr>
              <a:t>с </a:t>
            </a:r>
            <a:r>
              <a:rPr lang="en-US" sz="4000" b="1" dirty="0" err="1">
                <a:solidFill>
                  <a:srgbClr val="00B050"/>
                </a:solidFill>
              </a:rPr>
              <a:t>точки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зрения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поддержания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жизни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на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Земле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06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E740E5-10FF-3F57-9B63-4AC23CC1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79" y="1515065"/>
            <a:ext cx="3949675" cy="52089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Именно</a:t>
            </a:r>
            <a:r>
              <a:rPr lang="en-US" sz="4000" b="1" dirty="0">
                <a:solidFill>
                  <a:srgbClr val="00B050"/>
                </a:solidFill>
              </a:rPr>
              <a:t> в </a:t>
            </a:r>
            <a:r>
              <a:rPr lang="en-US" sz="4000" b="1" dirty="0" err="1">
                <a:solidFill>
                  <a:srgbClr val="00B050"/>
                </a:solidFill>
              </a:rPr>
              <a:t>лесу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мы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найдем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поразительное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проявление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связей</a:t>
            </a:r>
            <a:r>
              <a:rPr lang="en-US" sz="4000" b="1" dirty="0">
                <a:solidFill>
                  <a:srgbClr val="00B050"/>
                </a:solidFill>
              </a:rPr>
              <a:t> и </a:t>
            </a:r>
            <a:r>
              <a:rPr lang="en-US" sz="4000" b="1" dirty="0" err="1">
                <a:solidFill>
                  <a:srgbClr val="00B050"/>
                </a:solidFill>
              </a:rPr>
              <a:t>коммуникаций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где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цифровой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код</a:t>
            </a:r>
            <a:r>
              <a:rPr lang="en-US" sz="4000" b="1" dirty="0">
                <a:solidFill>
                  <a:srgbClr val="00B050"/>
                </a:solidFill>
              </a:rPr>
              <a:t> и </a:t>
            </a:r>
            <a:r>
              <a:rPr lang="en-US" sz="4000" b="1" dirty="0" err="1">
                <a:solidFill>
                  <a:srgbClr val="00B050"/>
                </a:solidFill>
              </a:rPr>
              <a:t>кабели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заменены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необыкновенной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способностью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грибов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9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на открытом воздухе, растение, трава, лесистая местность&#10;&#10;Автоматически созданное описание">
            <a:extLst>
              <a:ext uri="{FF2B5EF4-FFF2-40B4-BE49-F238E27FC236}">
                <a16:creationId xmlns="" xmlns:a16="http://schemas.microsoft.com/office/drawing/2014/main" id="{70F5230E-0672-A889-82BE-9550EEB14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6" r="58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96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Rectangle">
            <a:extLst>
              <a:ext uri="{FF2B5EF4-FFF2-40B4-BE49-F238E27FC236}">
                <a16:creationId xmlns="" xmlns:a16="http://schemas.microsoft.com/office/drawing/2014/main" id="{362810D9-2C5A-477D-949C-C191895477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грибок, гриб, Съедобный гриб, пластинчатый гриб&#10;&#10;Автоматически созданное описание">
            <a:extLst>
              <a:ext uri="{FF2B5EF4-FFF2-40B4-BE49-F238E27FC236}">
                <a16:creationId xmlns="" xmlns:a16="http://schemas.microsoft.com/office/drawing/2014/main" id="{5E499D37-D5A1-D22C-4E73-2843A54EC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3" b="4498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D274B8-D765-072A-260D-8D6D8642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30" y="627083"/>
            <a:ext cx="3200400" cy="5585619"/>
          </a:xfrm>
          <a:solidFill>
            <a:srgbClr val="92D05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Грибы – наиболее важные компоненты скрытой сети, способной соединить каждое дерево в </a:t>
            </a:r>
            <a:r>
              <a:rPr lang="ru-RU" sz="4000" b="1" dirty="0" smtClean="0">
                <a:solidFill>
                  <a:srgbClr val="FFFFFF"/>
                </a:solidFill>
              </a:rPr>
              <a:t>лесу.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88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грибок, гриб, дерево, Съедобный гриб&#10;&#10;Автоматически созданное описание">
            <a:extLst>
              <a:ext uri="{FF2B5EF4-FFF2-40B4-BE49-F238E27FC236}">
                <a16:creationId xmlns="" xmlns:a16="http://schemas.microsoft.com/office/drawing/2014/main" id="{6D9F1DB9-03B5-686C-1CE5-261BB58B4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295A44-5E09-E860-0F4F-2A97D4AE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38" y="609440"/>
            <a:ext cx="3973385" cy="510556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Грибы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которые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мы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собираем</a:t>
            </a:r>
            <a:r>
              <a:rPr lang="en-US" sz="4000" b="1" dirty="0">
                <a:solidFill>
                  <a:schemeClr val="bg1"/>
                </a:solidFill>
              </a:rPr>
              <a:t> в </a:t>
            </a:r>
            <a:r>
              <a:rPr lang="en-US" sz="4000" b="1" dirty="0" err="1">
                <a:solidFill>
                  <a:schemeClr val="bg1"/>
                </a:solidFill>
              </a:rPr>
              <a:t>лесу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состоят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из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тонких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нитей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или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волокон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ru-RU" sz="4000" b="1" dirty="0">
                <a:solidFill>
                  <a:schemeClr val="bg1"/>
                </a:solidFill>
              </a:rPr>
              <a:t>н</a:t>
            </a:r>
            <a:r>
              <a:rPr lang="en-US" sz="4000" b="1" dirty="0" err="1">
                <a:solidFill>
                  <a:schemeClr val="bg1"/>
                </a:solidFill>
              </a:rPr>
              <a:t>азыва</a:t>
            </a:r>
            <a:r>
              <a:rPr lang="ru-RU" sz="4000" b="1" dirty="0" err="1">
                <a:solidFill>
                  <a:schemeClr val="bg1"/>
                </a:solidFill>
              </a:rPr>
              <a:t>емых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гиф</a:t>
            </a:r>
            <a:r>
              <a:rPr lang="ru-RU" sz="4000" b="1" dirty="0" err="1">
                <a:solidFill>
                  <a:schemeClr val="bg1"/>
                </a:solidFill>
              </a:rPr>
              <a:t>ами</a:t>
            </a:r>
            <a:r>
              <a:rPr lang="en-US" sz="40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745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Объект 6" descr="Изображение выглядит как грибок, Съедобный гриб, гриб, Шампиньоновые&#10;&#10;Автоматически созданное описание">
            <a:extLst>
              <a:ext uri="{FF2B5EF4-FFF2-40B4-BE49-F238E27FC236}">
                <a16:creationId xmlns="" xmlns:a16="http://schemas.microsoft.com/office/drawing/2014/main" id="{1F420898-9BF2-BEEA-BB9A-A9B3DC587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r="6398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60C6AC-A575-266E-5273-FD788B76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84" y="2623511"/>
            <a:ext cx="3485766" cy="3692028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Под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землей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эти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нити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расходятся</a:t>
            </a:r>
            <a:r>
              <a:rPr lang="en-US" sz="4000" b="1" dirty="0">
                <a:solidFill>
                  <a:srgbClr val="C00000"/>
                </a:solidFill>
              </a:rPr>
              <a:t> в </a:t>
            </a:r>
            <a:r>
              <a:rPr lang="en-US" sz="4000" b="1" dirty="0" err="1">
                <a:solidFill>
                  <a:srgbClr val="C00000"/>
                </a:solidFill>
              </a:rPr>
              <a:t>разные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стороны</a:t>
            </a:r>
            <a:r>
              <a:rPr lang="en-US" sz="4000" b="1" dirty="0">
                <a:solidFill>
                  <a:srgbClr val="C00000"/>
                </a:solidFill>
              </a:rPr>
              <a:t>, </a:t>
            </a:r>
            <a:r>
              <a:rPr lang="en-US" sz="4000" b="1" dirty="0" err="1">
                <a:solidFill>
                  <a:srgbClr val="C00000"/>
                </a:solidFill>
              </a:rPr>
              <a:t>образуя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грибницу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или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мицелий</a:t>
            </a:r>
            <a:r>
              <a:rPr lang="en-US" sz="4000" b="1" dirty="0">
                <a:solidFill>
                  <a:srgbClr val="C00000"/>
                </a:solidFill>
              </a:rPr>
              <a:t>, </a:t>
            </a:r>
            <a:r>
              <a:rPr lang="en-US" sz="4000" b="1" dirty="0" err="1">
                <a:solidFill>
                  <a:srgbClr val="C00000"/>
                </a:solidFill>
              </a:rPr>
              <a:t>как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ее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называют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</a:rPr>
              <a:t>ученые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5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ECC07320-C2CA-4E29-8481-9D9E143C7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небо, на открытом воздухе, красный, гриб&#10;&#10;Автоматически созданное описание">
            <a:extLst>
              <a:ext uri="{FF2B5EF4-FFF2-40B4-BE49-F238E27FC236}">
                <a16:creationId xmlns="" xmlns:a16="http://schemas.microsoft.com/office/drawing/2014/main" id="{5948D965-07DC-25A1-D9A3-4EC533157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r="20912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78FB36B-5BFE-42CA-BC60-1115E0D95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D484DE-0FE0-B4D0-E4EE-4B767999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580" y="1106053"/>
            <a:ext cx="4071871" cy="497943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Волокна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гриба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оплетают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кор</a:t>
            </a:r>
            <a:r>
              <a:rPr lang="ru-RU" sz="4000" b="1" dirty="0">
                <a:solidFill>
                  <a:schemeClr val="bg1"/>
                </a:solidFill>
              </a:rPr>
              <a:t>ни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проникают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сквозь </a:t>
            </a:r>
            <a:r>
              <a:rPr lang="en-US" sz="4000" b="1" dirty="0">
                <a:solidFill>
                  <a:schemeClr val="bg1"/>
                </a:solidFill>
              </a:rPr>
              <a:t>в</a:t>
            </a:r>
            <a:r>
              <a:rPr lang="ru-RU" sz="4000" b="1" dirty="0" err="1">
                <a:solidFill>
                  <a:schemeClr val="bg1"/>
                </a:solidFill>
              </a:rPr>
              <a:t>ерхнюю</a:t>
            </a:r>
            <a:r>
              <a:rPr lang="ru-RU" sz="4000" b="1" dirty="0">
                <a:solidFill>
                  <a:schemeClr val="bg1"/>
                </a:solidFill>
              </a:rPr>
              <a:t> поверхность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корн</a:t>
            </a:r>
            <a:r>
              <a:rPr lang="ru-RU" sz="4000" b="1" dirty="0">
                <a:solidFill>
                  <a:schemeClr val="bg1"/>
                </a:solidFill>
              </a:rPr>
              <a:t>ей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деревьев</a:t>
            </a:r>
            <a:r>
              <a:rPr lang="en-US" sz="4000" b="1" dirty="0">
                <a:solidFill>
                  <a:schemeClr val="bg1"/>
                </a:solidFill>
              </a:rPr>
              <a:t>, </a:t>
            </a:r>
            <a:r>
              <a:rPr lang="en-US" sz="4000" b="1" dirty="0" err="1">
                <a:solidFill>
                  <a:schemeClr val="bg1"/>
                </a:solidFill>
              </a:rPr>
              <a:t>образуя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симбиоз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грибницы</a:t>
            </a:r>
            <a:r>
              <a:rPr lang="en-US" sz="4000" b="1" dirty="0">
                <a:solidFill>
                  <a:schemeClr val="bg1"/>
                </a:solidFill>
              </a:rPr>
              <a:t> с </a:t>
            </a:r>
            <a:r>
              <a:rPr lang="en-US" sz="4000" b="1" dirty="0" err="1">
                <a:solidFill>
                  <a:schemeClr val="bg1"/>
                </a:solidFill>
              </a:rPr>
              <a:t>корнями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деревьев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8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D269EF-021A-33EB-E6CD-5F66DCCC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4446"/>
            <a:ext cx="5667703" cy="602873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Исследователи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выявили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также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важнейший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обмен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химическими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веществами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не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только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между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деревьями</a:t>
            </a:r>
            <a:r>
              <a:rPr lang="en-US" sz="3600" b="1" dirty="0">
                <a:solidFill>
                  <a:srgbClr val="002060"/>
                </a:solidFill>
              </a:rPr>
              <a:t> и </a:t>
            </a:r>
            <a:r>
              <a:rPr lang="en-US" sz="3600" b="1" dirty="0" err="1">
                <a:solidFill>
                  <a:srgbClr val="002060"/>
                </a:solidFill>
              </a:rPr>
              <a:t>грибами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но</a:t>
            </a:r>
            <a:r>
              <a:rPr lang="en-US" sz="3600" b="1" dirty="0">
                <a:solidFill>
                  <a:srgbClr val="002060"/>
                </a:solidFill>
              </a:rPr>
              <a:t> и </a:t>
            </a:r>
            <a:r>
              <a:rPr lang="en-US" sz="3600" b="1" dirty="0" err="1">
                <a:solidFill>
                  <a:srgbClr val="002060"/>
                </a:solidFill>
              </a:rPr>
              <a:t>между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соседними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деревьями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использующими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грибы</a:t>
            </a:r>
            <a:r>
              <a:rPr lang="en-US" sz="3600" b="1" dirty="0">
                <a:solidFill>
                  <a:srgbClr val="002060"/>
                </a:solidFill>
              </a:rPr>
              <a:t> в </a:t>
            </a:r>
            <a:r>
              <a:rPr lang="en-US" sz="3600" b="1" dirty="0" err="1">
                <a:solidFill>
                  <a:srgbClr val="002060"/>
                </a:solidFill>
              </a:rPr>
              <a:t>качестве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транспортной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магистрали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err="1">
                <a:solidFill>
                  <a:srgbClr val="002060"/>
                </a:solidFill>
              </a:rPr>
              <a:t>Эту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сеть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биологических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связей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назвали</a:t>
            </a:r>
            <a:r>
              <a:rPr lang="en-US" sz="3600" b="1" dirty="0">
                <a:solidFill>
                  <a:srgbClr val="002060"/>
                </a:solidFill>
              </a:rPr>
              <a:t> «</a:t>
            </a:r>
            <a:r>
              <a:rPr lang="en-US" sz="3600" b="1" dirty="0" err="1">
                <a:solidFill>
                  <a:srgbClr val="002060"/>
                </a:solidFill>
              </a:rPr>
              <a:t>лесным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интернетом</a:t>
            </a:r>
            <a:r>
              <a:rPr lang="en-US" sz="3600" b="1" dirty="0">
                <a:solidFill>
                  <a:srgbClr val="002060"/>
                </a:solidFill>
              </a:rPr>
              <a:t>» (Wood Wide Web)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=""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дерево, грибок, гриб, на открытом воздухе&#10;&#10;Автоматически созданное описание">
            <a:extLst>
              <a:ext uri="{FF2B5EF4-FFF2-40B4-BE49-F238E27FC236}">
                <a16:creationId xmlns="" xmlns:a16="http://schemas.microsoft.com/office/drawing/2014/main" id="{F5435B84-9BB6-8054-3F28-A69092E19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394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281</Words>
  <Application>Microsoft Office PowerPoint</Application>
  <PresentationFormat>Произвольный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ЧУДО БОЖЬЕГО ТВОРЕНИЯ</vt:lpstr>
      <vt:lpstr>Презентация PowerPoint</vt:lpstr>
      <vt:lpstr>Однако всемирная паутина меркнет по сравнению с другой глобальной сетью, которая намного старше, больше и важнее с точки зрения поддержания жизни на Земле</vt:lpstr>
      <vt:lpstr>Именно в лесу мы найдем поразительное проявление связей и коммуникаций, где цифровой код и кабели заменены необыкновенной способностью грибов</vt:lpstr>
      <vt:lpstr>Грибы – наиболее важные компоненты скрытой сети, способной соединить каждое дерево в лесу.</vt:lpstr>
      <vt:lpstr>Грибы, которые мы собираем в лесу, состоят из тонких нитей или волокон, называемых гифами.</vt:lpstr>
      <vt:lpstr>Под землей эти нити расходятся в разные стороны, образуя грибницу  или мицелий, как ее называют ученые.</vt:lpstr>
      <vt:lpstr>Волокна гриба оплетают корни, проникают сквозь верхнюю поверхность корней деревьев, образуя симбиоз грибницы с корнями деревьев</vt:lpstr>
      <vt:lpstr>Исследователи выявили также важнейший обмен химическими веществами не только между деревьями и грибами, но и между соседними деревьями, использующими грибы в качестве транспортной магистрали. Эту сеть биологических связей назвали «лесным интернетом» (Wood Wide Web)</vt:lpstr>
      <vt:lpstr>Целые леса могут быть объединены подземной сетью, позволяющей отдельным деревьям обмениваться пищевыми ресурсами, и даже передавать информацию</vt:lpstr>
      <vt:lpstr>Ученые открывают огромные экосистемы растительности и грибов, которые являются частью глобальной сети корней и волокон грибниц, которые, если их уложить  друг за другом, охватят почти половину диаметра галактики Млечный Путь, что составляет  475000 триллионов километров</vt:lpstr>
      <vt:lpstr>Это великолепное творение, которое ясно говорит о замысле, цели и разуме, создавшем Землю как планету, предназначенную для жизни, и возможно - уникальную во Вселенной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Божьего творения </dc:title>
  <dc:creator>Елена Попова</dc:creator>
  <cp:lastModifiedBy>Алексей Попов</cp:lastModifiedBy>
  <cp:revision>20</cp:revision>
  <dcterms:created xsi:type="dcterms:W3CDTF">2023-10-17T09:19:01Z</dcterms:created>
  <dcterms:modified xsi:type="dcterms:W3CDTF">2023-10-23T14:44:31Z</dcterms:modified>
</cp:coreProperties>
</file>